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4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5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7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2dbdb9d4-a005-b780-bc67-ac8ae8b36db3}">
          <p14:sldIdLst>
            <p14:sldId id="256"/>
          </p14:sldIdLst>
        </p14:section>
        <p14:section name="A nota não é regra de três" id="{e27ec386-9b27-d3ee-9a2f-b50a80b3fc7c}">
          <p14:sldIdLst>
            <p14:sldId id="257"/>
            <p14:sldId id="258"/>
            <p14:sldId id="259"/>
            <p14:sldId id="260"/>
          </p14:sldIdLst>
        </p14:section>
        <p14:section name="O que a TRI olha" id="{f5eea9d1-f776-7549-549d-53667774c3f1}">
          <p14:sldIdLst>
            <p14:sldId id="261"/>
            <p14:sldId id="262"/>
            <p14:sldId id="263"/>
            <p14:sldId id="264"/>
            <p14:sldId id="265"/>
          </p14:sldIdLst>
        </p14:section>
        <p14:section name="Na prova" id="{0c146b1e-aa0a-e8d5-a47a-25feba402b2c}">
          <p14:sldIdLst>
            <p14:sldId id="266"/>
            <p14:sldId id="267"/>
            <p14:sldId id="268"/>
          </p14:sldIdLst>
        </p14:section>
        <p14:section name="Fontes" id="{28f17172-80ac-3ee7-3f3d-d8d3acbf776c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34A57"/>
                </a:solidFill>
                <a:latin typeface="+mn-lt"/>
              </a:rPr>
              <a:t>Mediana de acertos de quem tirou 700, ENEM 2025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Acertos para 700 em 2025</c:v>
                </c:pt>
              </c:strCache>
            </c:strRef>
          </c:tx>
          <c:spPr>
            <a:solidFill>
              <a:srgbClr val="1764B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1F3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764B5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E8B57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4542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4FA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Matemática</c:v>
                  </c:pt>
                  <c:pt idx="1">
                    <c:v>Natureza</c:v>
                  </c:pt>
                  <c:pt idx="2">
                    <c:v>Humanas</c:v>
                  </c:pt>
                  <c:pt idx="3">
                    <c:v>Linguagens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32</c:v>
                </c:pt>
                <c:pt idx="2">
                  <c:v>36</c:v>
                </c:pt>
                <c:pt idx="3">
                  <c:v>41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B1F3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5"/>
        </c:scaling>
        <c:delete val="1"/>
        <c:axPos val="b"/>
        <c:majorGridlines>
          <c:spPr>
            <a:ln w="6350" cap="flat">
              <a:solidFill>
                <a:srgbClr val="E5E2D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1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34A57"/>
                </a:solidFill>
                <a:latin typeface="+mn-lt"/>
              </a:rPr>
              <a:t>Matemática: mediana de acertos de quem tirou 700, de 2012 a 2025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Matemática</c:v>
                </c:pt>
              </c:strCache>
            </c:strRef>
          </c:tx>
          <c:spPr>
            <a:solidFill>
              <a:srgbClr val="1764B5"/>
            </a:solidFill>
            <a:ln w="38100" cap="flat">
              <a:solidFill>
                <a:srgbClr val="1764B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1F3B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764B5"/>
              </a:solidFill>
              <a:ln w="9525" cap="flat">
                <a:solidFill>
                  <a:srgbClr val="1764B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Sheet1!$A$2:$A$15</c:f>
              <c:multiLvlStrCache>
                <c:ptCount val="14"/>
                <c:lvl>
                  <c:pt idx="0">
                    <c:v>2012</c:v>
                  </c:pt>
                  <c:pt idx="1">
                    <c:v>2013</c:v>
                  </c:pt>
                  <c:pt idx="2">
                    <c:v>2014</c:v>
                  </c:pt>
                  <c:pt idx="3">
                    <c:v>2015</c:v>
                  </c:pt>
                  <c:pt idx="4">
                    <c:v>2016</c:v>
                  </c:pt>
                  <c:pt idx="5">
                    <c:v>2017</c:v>
                  </c:pt>
                  <c:pt idx="6">
                    <c:v>2018</c:v>
                  </c:pt>
                  <c:pt idx="7">
                    <c:v>2019</c:v>
                  </c:pt>
                  <c:pt idx="8">
                    <c:v>2020</c:v>
                  </c:pt>
                  <c:pt idx="9">
                    <c:v>2021</c:v>
                  </c:pt>
                  <c:pt idx="10">
                    <c:v>2022</c:v>
                  </c:pt>
                  <c:pt idx="11">
                    <c:v>2023</c:v>
                  </c:pt>
                  <c:pt idx="12">
                    <c:v>2024</c:v>
                  </c:pt>
                  <c:pt idx="13">
                    <c:v>2025</c:v>
                  </c:pt>
                </c:lvl>
              </c:multiLvlStrCache>
            </c:multiLvl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29</c:v>
                </c:pt>
                <c:pt idx="1">
                  <c:v>22</c:v>
                </c:pt>
                <c:pt idx="2">
                  <c:v>23</c:v>
                </c:pt>
                <c:pt idx="3">
                  <c:v>22</c:v>
                </c:pt>
                <c:pt idx="4">
                  <c:v>22</c:v>
                </c:pt>
                <c:pt idx="5">
                  <c:v>20</c:v>
                </c:pt>
                <c:pt idx="6">
                  <c:v>19</c:v>
                </c:pt>
                <c:pt idx="7">
                  <c:v>20</c:v>
                </c:pt>
                <c:pt idx="8">
                  <c:v>23</c:v>
                </c:pt>
                <c:pt idx="9">
                  <c:v>23</c:v>
                </c:pt>
                <c:pt idx="10">
                  <c:v>19</c:v>
                </c:pt>
                <c:pt idx="11">
                  <c:v>24</c:v>
                </c:pt>
                <c:pt idx="12">
                  <c:v>23</c:v>
                </c:pt>
                <c:pt idx="13">
                  <c:v>24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B1F3B"/>
                  </a:solidFill>
                  <a:latin typeface="+mn-lt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2"/>
          <c:min val="15"/>
        </c:scaling>
        <c:delete val="0"/>
        <c:axPos val="l"/>
        <c:majorGridlines>
          <c:spPr>
            <a:ln w="6350" cap="flat">
              <a:solidFill>
                <a:srgbClr val="E5E2D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1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34A57"/>
                </a:solidFill>
                <a:latin typeface="+mn-lt"/>
              </a:rPr>
              <a:t>Matemática 2025: pontos a mais na nota típica, por acerto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Pontos</c:v>
                </c:pt>
              </c:strCache>
            </c:strRef>
          </c:tx>
          <c:spPr>
            <a:solidFill>
              <a:srgbClr val="1764B5"/>
            </a:solidFill>
            <a:effectLst/>
          </c:spPr>
          <c:invertIfNegative val="0"/>
          <c:dLbls>
            <c:numFmt formatCode="+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1F3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10 → 11</c:v>
                  </c:pt>
                  <c:pt idx="1">
                    <c:v>15 → 16</c:v>
                  </c:pt>
                  <c:pt idx="2">
                    <c:v>20 → 21</c:v>
                  </c:pt>
                  <c:pt idx="3">
                    <c:v>25 → 26</c:v>
                  </c:pt>
                  <c:pt idx="4">
                    <c:v>30 → 31</c:v>
                  </c:pt>
                  <c:pt idx="5">
                    <c:v>35 → 36</c:v>
                  </c:pt>
                  <c:pt idx="6">
                    <c:v>40 → 41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23.2</c:v>
                </c:pt>
                <c:pt idx="1">
                  <c:v>20.6</c:v>
                </c:pt>
                <c:pt idx="2">
                  <c:v>13.8</c:v>
                </c:pt>
                <c:pt idx="3">
                  <c:v>11.5</c:v>
                </c:pt>
                <c:pt idx="4">
                  <c:v>11.6</c:v>
                </c:pt>
                <c:pt idx="5">
                  <c:v>14</c:v>
                </c:pt>
                <c:pt idx="6">
                  <c:v>20.4</c:v>
                </c:pt>
              </c:numCache>
            </c:numRef>
          </c:val>
        </c:ser>
        <c:dLbls>
          <c:numFmt formatCode="+0" sourceLinked="0"/>
          <c:txPr>
            <a:bodyPr/>
            <a:lstStyle/>
            <a:p>
              <a:pPr>
                <a:defRPr b="0" i="0" strike="noStrike" sz="1200" u="none">
                  <a:solidFill>
                    <a:srgbClr val="0B1F3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6"/>
        </c:scaling>
        <c:delete val="1"/>
        <c:axPos val="l"/>
        <c:majorGridlines>
          <c:spPr>
            <a:ln w="6350" cap="flat">
              <a:solidFill>
                <a:srgbClr val="E5E2D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1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34A57"/>
                </a:solidFill>
                <a:latin typeface="+mn-lt"/>
              </a:rPr>
              <a:t>Matemática 2025: nota mediana de quem fez exatamente 15 acertos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Nota</c:v>
                </c:pt>
              </c:strCache>
            </c:strRef>
          </c:tx>
          <c:spPr>
            <a:solidFill>
              <a:srgbClr val="1764B5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1F3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3</c:v>
                  </c:pt>
                  <c:pt idx="1">
                    <c:v>4</c:v>
                  </c:pt>
                  <c:pt idx="2">
                    <c:v>5</c:v>
                  </c:pt>
                  <c:pt idx="3">
                    <c:v>6</c:v>
                  </c:pt>
                  <c:pt idx="4">
                    <c:v>7</c:v>
                  </c:pt>
                  <c:pt idx="5">
                    <c:v>8</c:v>
                  </c:pt>
                  <c:pt idx="6">
                    <c:v>9</c:v>
                  </c:pt>
                  <c:pt idx="7">
                    <c:v>10</c:v>
                  </c:pt>
                  <c:pt idx="8">
                    <c:v>11</c:v>
                  </c:pt>
                  <c:pt idx="9">
                    <c:v>12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417.6</c:v>
                </c:pt>
                <c:pt idx="1">
                  <c:v>454.4</c:v>
                </c:pt>
                <c:pt idx="2">
                  <c:v>487.6</c:v>
                </c:pt>
                <c:pt idx="3">
                  <c:v>518.7</c:v>
                </c:pt>
                <c:pt idx="4">
                  <c:v>542.3</c:v>
                </c:pt>
                <c:pt idx="5">
                  <c:v>562.5</c:v>
                </c:pt>
                <c:pt idx="6">
                  <c:v>578.5</c:v>
                </c:pt>
                <c:pt idx="7">
                  <c:v>592.1</c:v>
                </c:pt>
                <c:pt idx="8">
                  <c:v>603.1</c:v>
                </c:pt>
                <c:pt idx="9">
                  <c:v>613.3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0B1F3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6B718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6B7180"/>
                    </a:solidFill>
                    <a:latin typeface="Arial"/>
                  </a:rPr>
                  <a:t>quantas das 15 questões mais fáceis o aluno acertou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80"/>
          <c:min val="300"/>
        </c:scaling>
        <c:delete val="1"/>
        <c:axPos val="l"/>
        <c:majorGridlines>
          <c:spPr>
            <a:ln w="6350" cap="flat">
              <a:solidFill>
                <a:srgbClr val="E5E2D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1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34A57"/>
                </a:solidFill>
                <a:latin typeface="+mn-lt"/>
              </a:rPr>
              <a:t>Quanto acertou a questão 140, por faixa de nota (curva medida)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Acerto</c:v>
                </c:pt>
              </c:strCache>
            </c:strRef>
          </c:tx>
          <c:spPr>
            <a:solidFill>
              <a:srgbClr val="B4542D"/>
            </a:solidFill>
            <a:ln w="38100" cap="flat">
              <a:solidFill>
                <a:srgbClr val="B45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1F3B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B4542D"/>
              </a:solidFill>
              <a:ln w="9525" cap="flat">
                <a:solidFill>
                  <a:srgbClr val="B45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Sheet1!$A$2:$A$65</c:f>
              <c:multiLvlStrCache>
                <c:ptCount val="64"/>
                <c:lvl>
                  <c:pt idx="0">
                    <c:v>315</c:v>
                  </c:pt>
                  <c:pt idx="1">
                    <c:v>325</c:v>
                  </c:pt>
                  <c:pt idx="2">
                    <c:v>335</c:v>
                  </c:pt>
                  <c:pt idx="3">
                    <c:v>345</c:v>
                  </c:pt>
                  <c:pt idx="4">
                    <c:v>355</c:v>
                  </c:pt>
                  <c:pt idx="5">
                    <c:v>365</c:v>
                  </c:pt>
                  <c:pt idx="6">
                    <c:v>375</c:v>
                  </c:pt>
                  <c:pt idx="7">
                    <c:v>385</c:v>
                  </c:pt>
                  <c:pt idx="8">
                    <c:v>395</c:v>
                  </c:pt>
                  <c:pt idx="9">
                    <c:v>405</c:v>
                  </c:pt>
                  <c:pt idx="10">
                    <c:v>415</c:v>
                  </c:pt>
                  <c:pt idx="11">
                    <c:v>425</c:v>
                  </c:pt>
                  <c:pt idx="12">
                    <c:v>435</c:v>
                  </c:pt>
                  <c:pt idx="13">
                    <c:v>445</c:v>
                  </c:pt>
                  <c:pt idx="14">
                    <c:v>455</c:v>
                  </c:pt>
                  <c:pt idx="15">
                    <c:v>465</c:v>
                  </c:pt>
                  <c:pt idx="16">
                    <c:v>475</c:v>
                  </c:pt>
                  <c:pt idx="17">
                    <c:v>485</c:v>
                  </c:pt>
                  <c:pt idx="18">
                    <c:v>495</c:v>
                  </c:pt>
                  <c:pt idx="19">
                    <c:v>505</c:v>
                  </c:pt>
                  <c:pt idx="20">
                    <c:v>515</c:v>
                  </c:pt>
                  <c:pt idx="21">
                    <c:v>525</c:v>
                  </c:pt>
                  <c:pt idx="22">
                    <c:v>535</c:v>
                  </c:pt>
                  <c:pt idx="23">
                    <c:v>545</c:v>
                  </c:pt>
                  <c:pt idx="24">
                    <c:v>555</c:v>
                  </c:pt>
                  <c:pt idx="25">
                    <c:v>565</c:v>
                  </c:pt>
                  <c:pt idx="26">
                    <c:v>575</c:v>
                  </c:pt>
                  <c:pt idx="27">
                    <c:v>585</c:v>
                  </c:pt>
                  <c:pt idx="28">
                    <c:v>595</c:v>
                  </c:pt>
                  <c:pt idx="29">
                    <c:v>605</c:v>
                  </c:pt>
                  <c:pt idx="30">
                    <c:v>615</c:v>
                  </c:pt>
                  <c:pt idx="31">
                    <c:v>625</c:v>
                  </c:pt>
                  <c:pt idx="32">
                    <c:v>635</c:v>
                  </c:pt>
                  <c:pt idx="33">
                    <c:v>645</c:v>
                  </c:pt>
                  <c:pt idx="34">
                    <c:v>655</c:v>
                  </c:pt>
                  <c:pt idx="35">
                    <c:v>665</c:v>
                  </c:pt>
                  <c:pt idx="36">
                    <c:v>675</c:v>
                  </c:pt>
                  <c:pt idx="37">
                    <c:v>685</c:v>
                  </c:pt>
                  <c:pt idx="38">
                    <c:v>695</c:v>
                  </c:pt>
                  <c:pt idx="39">
                    <c:v>705</c:v>
                  </c:pt>
                  <c:pt idx="40">
                    <c:v>715</c:v>
                  </c:pt>
                  <c:pt idx="41">
                    <c:v>725</c:v>
                  </c:pt>
                  <c:pt idx="42">
                    <c:v>735</c:v>
                  </c:pt>
                  <c:pt idx="43">
                    <c:v>745</c:v>
                  </c:pt>
                  <c:pt idx="44">
                    <c:v>755</c:v>
                  </c:pt>
                  <c:pt idx="45">
                    <c:v>765</c:v>
                  </c:pt>
                  <c:pt idx="46">
                    <c:v>775</c:v>
                  </c:pt>
                  <c:pt idx="47">
                    <c:v>785</c:v>
                  </c:pt>
                  <c:pt idx="48">
                    <c:v>795</c:v>
                  </c:pt>
                  <c:pt idx="49">
                    <c:v>805</c:v>
                  </c:pt>
                  <c:pt idx="50">
                    <c:v>815</c:v>
                  </c:pt>
                  <c:pt idx="51">
                    <c:v>825</c:v>
                  </c:pt>
                  <c:pt idx="52">
                    <c:v>835</c:v>
                  </c:pt>
                  <c:pt idx="53">
                    <c:v>845</c:v>
                  </c:pt>
                  <c:pt idx="54">
                    <c:v>855</c:v>
                  </c:pt>
                  <c:pt idx="55">
                    <c:v>865</c:v>
                  </c:pt>
                  <c:pt idx="56">
                    <c:v>875</c:v>
                  </c:pt>
                  <c:pt idx="57">
                    <c:v>885</c:v>
                  </c:pt>
                  <c:pt idx="58">
                    <c:v>895</c:v>
                  </c:pt>
                  <c:pt idx="59">
                    <c:v>905</c:v>
                  </c:pt>
                  <c:pt idx="60">
                    <c:v>915</c:v>
                  </c:pt>
                  <c:pt idx="61">
                    <c:v>925</c:v>
                  </c:pt>
                  <c:pt idx="62">
                    <c:v>935</c:v>
                  </c:pt>
                  <c:pt idx="63">
                    <c:v>945</c:v>
                  </c:pt>
                </c:lvl>
              </c:multiLvlStrCache>
            </c:multiLvlStrRef>
          </c:cat>
          <c:val>
            <c:numRef>
              <c:f>Sheet1!$B$2:$B$65</c:f>
              <c:numCache>
                <c:formatCode>General</c:formatCode>
                <c:ptCount val="64"/>
                <c:pt idx="0">
                  <c:v>12.7</c:v>
                </c:pt>
                <c:pt idx="1">
                  <c:v>12.9</c:v>
                </c:pt>
                <c:pt idx="2">
                  <c:v>12.8</c:v>
                </c:pt>
                <c:pt idx="3">
                  <c:v>12.3</c:v>
                </c:pt>
                <c:pt idx="4">
                  <c:v>11.7</c:v>
                </c:pt>
                <c:pt idx="5">
                  <c:v>11.3</c:v>
                </c:pt>
                <c:pt idx="6">
                  <c:v>11.2</c:v>
                </c:pt>
                <c:pt idx="7">
                  <c:v>11.1</c:v>
                </c:pt>
                <c:pt idx="8">
                  <c:v>11</c:v>
                </c:pt>
                <c:pt idx="9">
                  <c:v>10.4</c:v>
                </c:pt>
                <c:pt idx="10">
                  <c:v>10.5</c:v>
                </c:pt>
                <c:pt idx="11">
                  <c:v>10</c:v>
                </c:pt>
                <c:pt idx="12">
                  <c:v>9.8</c:v>
                </c:pt>
                <c:pt idx="13">
                  <c:v>9.9</c:v>
                </c:pt>
                <c:pt idx="14">
                  <c:v>9.4</c:v>
                </c:pt>
                <c:pt idx="15">
                  <c:v>9.4</c:v>
                </c:pt>
                <c:pt idx="16">
                  <c:v>8.9</c:v>
                </c:pt>
                <c:pt idx="17">
                  <c:v>8.6</c:v>
                </c:pt>
                <c:pt idx="18">
                  <c:v>8.4</c:v>
                </c:pt>
                <c:pt idx="19">
                  <c:v>8.1</c:v>
                </c:pt>
                <c:pt idx="20">
                  <c:v>7.7</c:v>
                </c:pt>
                <c:pt idx="21">
                  <c:v>7.1</c:v>
                </c:pt>
                <c:pt idx="22">
                  <c:v>6.9</c:v>
                </c:pt>
                <c:pt idx="23">
                  <c:v>6.5</c:v>
                </c:pt>
                <c:pt idx="24">
                  <c:v>6.2</c:v>
                </c:pt>
                <c:pt idx="25">
                  <c:v>5.8</c:v>
                </c:pt>
                <c:pt idx="26">
                  <c:v>5.5</c:v>
                </c:pt>
                <c:pt idx="27">
                  <c:v>4.9</c:v>
                </c:pt>
                <c:pt idx="28">
                  <c:v>4.7</c:v>
                </c:pt>
                <c:pt idx="29">
                  <c:v>4.3</c:v>
                </c:pt>
                <c:pt idx="30">
                  <c:v>4.4</c:v>
                </c:pt>
                <c:pt idx="31">
                  <c:v>3.7</c:v>
                </c:pt>
                <c:pt idx="32">
                  <c:v>3.6</c:v>
                </c:pt>
                <c:pt idx="33">
                  <c:v>3.3</c:v>
                </c:pt>
                <c:pt idx="34">
                  <c:v>3.4</c:v>
                </c:pt>
                <c:pt idx="35">
                  <c:v>3.3</c:v>
                </c:pt>
                <c:pt idx="36">
                  <c:v>3.1</c:v>
                </c:pt>
                <c:pt idx="37">
                  <c:v>3.2</c:v>
                </c:pt>
                <c:pt idx="38">
                  <c:v>3.7</c:v>
                </c:pt>
                <c:pt idx="39">
                  <c:v>4.1</c:v>
                </c:pt>
                <c:pt idx="40">
                  <c:v>4.4</c:v>
                </c:pt>
                <c:pt idx="41">
                  <c:v>6.1</c:v>
                </c:pt>
                <c:pt idx="42">
                  <c:v>7</c:v>
                </c:pt>
                <c:pt idx="43">
                  <c:v>8.3</c:v>
                </c:pt>
                <c:pt idx="44">
                  <c:v>9.4</c:v>
                </c:pt>
                <c:pt idx="45">
                  <c:v>12.7</c:v>
                </c:pt>
                <c:pt idx="46">
                  <c:v>16.3</c:v>
                </c:pt>
                <c:pt idx="47">
                  <c:v>17.6</c:v>
                </c:pt>
                <c:pt idx="48">
                  <c:v>21.9</c:v>
                </c:pt>
                <c:pt idx="49">
                  <c:v>26.9</c:v>
                </c:pt>
                <c:pt idx="50">
                  <c:v>30.7</c:v>
                </c:pt>
                <c:pt idx="51">
                  <c:v>37.3</c:v>
                </c:pt>
                <c:pt idx="52">
                  <c:v>46</c:v>
                </c:pt>
                <c:pt idx="53">
                  <c:v>51.7</c:v>
                </c:pt>
                <c:pt idx="54">
                  <c:v>59.8</c:v>
                </c:pt>
                <c:pt idx="55">
                  <c:v>68.1</c:v>
                </c:pt>
                <c:pt idx="56">
                  <c:v>75.8</c:v>
                </c:pt>
                <c:pt idx="57">
                  <c:v>81.2</c:v>
                </c:pt>
                <c:pt idx="58">
                  <c:v>85.4</c:v>
                </c:pt>
                <c:pt idx="59">
                  <c:v>89.1</c:v>
                </c:pt>
                <c:pt idx="60">
                  <c:v>94.4</c:v>
                </c:pt>
                <c:pt idx="61">
                  <c:v>98.1</c:v>
                </c:pt>
                <c:pt idx="62">
                  <c:v>100</c:v>
                </c:pt>
                <c:pt idx="63">
                  <c:v>100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B1F3B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6B718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6B7180"/>
                    </a:solidFill>
                    <a:latin typeface="Arial"/>
                  </a:rPr>
                  <a:t>nota do aluno em Matemática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0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E5E2D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1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34A57"/>
                </a:solidFill>
                <a:latin typeface="+mn-lt"/>
              </a:rPr>
              <a:t>ENEM 2025: menor e maior c (acerto ao acaso) de cada área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Menor c</c:v>
                </c:pt>
              </c:strCache>
            </c:strRef>
          </c:tx>
          <c:spPr>
            <a:solidFill>
              <a:srgbClr val="C9DEF8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1F3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Matemática</c:v>
                  </c:pt>
                  <c:pt idx="1">
                    <c:v>Natureza</c:v>
                  </c:pt>
                  <c:pt idx="2">
                    <c:v>Humanas</c:v>
                  </c:pt>
                  <c:pt idx="3">
                    <c:v>Linguagens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1.5</c:v>
                </c:pt>
                <c:pt idx="1">
                  <c:v>1.1</c:v>
                </c:pt>
                <c:pt idx="2">
                  <c:v>0.7</c:v>
                </c:pt>
                <c:pt idx="3">
                  <c:v>0.7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Maior c</c:v>
                </c:pt>
              </c:strCache>
            </c:strRef>
          </c:tx>
          <c:spPr>
            <a:solidFill>
              <a:srgbClr val="0B1F3B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1F3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Matemática</c:v>
                  </c:pt>
                  <c:pt idx="1">
                    <c:v>Natureza</c:v>
                  </c:pt>
                  <c:pt idx="2">
                    <c:v>Humanas</c:v>
                  </c:pt>
                  <c:pt idx="3">
                    <c:v>Linguagens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31.1</c:v>
                </c:pt>
                <c:pt idx="1">
                  <c:v>39.9</c:v>
                </c:pt>
                <c:pt idx="2">
                  <c:v>31.1</c:v>
                </c:pt>
                <c:pt idx="3">
                  <c:v>28.1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B1F3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8"/>
        </c:scaling>
        <c:delete val="1"/>
        <c:axPos val="l"/>
        <c:majorGridlines>
          <c:spPr>
            <a:ln w="6350" cap="flat">
              <a:solidFill>
                <a:srgbClr val="E5E2D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1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434A57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434A57"/>
                </a:solidFill>
                <a:latin typeface="+mn-lt"/>
              </a:defRPr>
            </a:pPr>
            <a:r>
              <a:rPr sz="1100" b="0" i="0" u="none" strike="noStrike">
                <a:solidFill>
                  <a:srgbClr val="434A57"/>
                </a:solidFill>
                <a:latin typeface="+mn-lt"/>
              </a:rPr>
              <a:t>Alunos com exatamente 22 acertos: nota mediana pelo número de questões de proteção acertadas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Nota</c:v>
                </c:pt>
              </c:strCache>
            </c:strRef>
          </c:tx>
          <c:spPr>
            <a:solidFill>
              <a:srgbClr val="2E8B57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1F3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10 das 10</c:v>
                  </c:pt>
                  <c:pt idx="1">
                    <c:v>9 das 10</c:v>
                  </c:pt>
                  <c:pt idx="2">
                    <c:v>8 das 10</c:v>
                  </c:pt>
                  <c:pt idx="3">
                    <c:v>7 das 10</c:v>
                  </c:pt>
                  <c:pt idx="4">
                    <c:v>6 das 10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685.5</c:v>
                </c:pt>
                <c:pt idx="1">
                  <c:v>680.5</c:v>
                </c:pt>
                <c:pt idx="2">
                  <c:v>674.7</c:v>
                </c:pt>
                <c:pt idx="3">
                  <c:v>666.1</c:v>
                </c:pt>
                <c:pt idx="4">
                  <c:v>658.8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0B1F3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34A5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00"/>
          <c:min val="600"/>
        </c:scaling>
        <c:delete val="1"/>
        <c:axPos val="b"/>
        <c:majorGridlines>
          <c:spPr>
            <a:ln w="6350" cap="flat">
              <a:solidFill>
                <a:srgbClr val="E5E2D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1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Todos os números desta aula vêm dos microdados e dos arquivos ITENS_PROVA do INEP, aplicação principal. A página Raio-X da TRI do ENEM tem as tabelas completas e as planilhas para baixar.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Pergunte antes de mostrar: quantos acertos vocês acham que dão 700? Em 2025, a mediana foi de 24, 32, 36, 41 acertos em Matemática, Natureza, Humanas e Linguagens. Cada área tem a sua escala, e as questões de Matemática ficam mais altas nela.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 é o slide que mais surpreende. Vale perguntar: em qual área um acerto vale mais? A resposta muda com o nível do aluno, como mostra o slide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Matemática, 700 pediu 19 acertos em 2018 e 2022 e 29 em 2012. A prova muda de dificuldade, e a TRI coloca as notas na mesma régua. Por isso uma tabela "acertos para nota" sem ano não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10 para 11 acertos, a nota típica sobe 23,2 pontos. De 25 para 26, sobe 11,5. De 40 para 41, volta a subir 20,4. Perto de 40, sobram as poucas questões que separam quem passa de 850.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15 acertos, quem acertou 3 das 15 fáceis ficou com 417,6, e quem acertou 12 ficou com 613,3: 196 pontos. Cada barra tem pelo menos 100 alunos. Com 30 acertos a diferença quase some, porque quem chega a 30 quase sempre acertou as fáceis.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Valores do arquivo ITENS_PROVA 2025 do INEP, com o b levado para a escala da nota (Matemática: 500 + 129,6 × b). A questão 145 foi a mais fácil de 2025 e a 160 a mais difícil.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alternativa errada muito atraente puxa quem sabe um pouco. Quem está abaixo de 400 chuta e acerta mais. A curva só sobe depois de 700 e chega a 100% perto de 940. É a melhor questão para mostrar que acerto e dificuldade são coisas diferentes.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Bom momento para desmontar a ideia de que "questão difícil vale mais". Na TRI nenhuma questão vale um número fixo de pontos; o que pesa é o conjunto das respostas.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Cinco alternativas não querem dizer 20% de acerto no chute. O c é medido questão por questão. Mesmo assim, deixar em branco é sempre pior: em branco conta como erro.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Entre os 130.712 alunos do caderno azul que tiraram de 600 a 699 em Matemática 2025, 70,1% erraram pelo menos duas questões de proteção. A página tem a lista para 600, 700 e 800 em cada área e 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2012 a 2025, 34 questões ficaram fora do cálculo da nota, 11 delas de Matemática. As respostas nelas deixam de contar para todo mundo. Em 2025 foram três por já terem sido expostas: Matemática 174, Natureza 123 e 132.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Feche com a ideia principal: antes de buscar questões difíceis, garanta as de proteção da sua nota alvo.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alunos podem fazer uma prova antiga no Simulador da TRI e ver a nota que o INEP daria, com o diagnóstico por habilidade.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76809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E9EEF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180"/>
                </a:solidFill>
              </a:rPr>
              <a:t>Raio-X da TRI do ENEM · Prof. Rafael Teixeira · dados do INEP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 TRI do ENEM em uma aula, com o dado do INEP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7680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E9EEF6"/>
                </a:solidFill>
              </a:rPr>
              <a:t>14 slides para usar em sala, com os números dos ENEMs de 2012 a 2025.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E9EEF6"/>
                </a:solidFill>
              </a:rPr>
              <a:t>Prof. Rafael Teixeira · profrafaelteixeira.com.br/raio-x-da-tri-do-enem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Quantos acertos dão 700? Depende da área</a:t>
            </a:r>
            <a:endParaRPr lang="en-US" sz="2800" dirty="0"/>
          </a:p>
        </p:txBody>
      </p:sp>
      <p:graphicFrame>
        <p:nvGraphicFramePr>
          <p:cNvPr id="3" name="Acertos para 700" descr=""/>
          <p:cNvGraphicFramePr/>
          <p:nvPr/>
        </p:nvGraphicFramePr>
        <p:xfrm>
          <a:off x="548640" y="1188720"/>
          <a:ext cx="51206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Leitura"/>
          <p:cNvSpPr/>
          <p:nvPr/>
        </p:nvSpPr>
        <p:spPr>
          <a:xfrm>
            <a:off x="6035040" y="1371600"/>
            <a:ext cx="2560320" cy="2926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Diferença"/>
          <p:cNvSpPr txBox="1"/>
          <p:nvPr/>
        </p:nvSpPr>
        <p:spPr>
          <a:xfrm>
            <a:off x="6263640" y="1600200"/>
            <a:ext cx="21031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17 acertos</a:t>
            </a:r>
            <a:endParaRPr lang="en-US" sz="28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 diferença entre Matemática e Linguagens para a mesma nota 700.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25 acertos, quatro notas diferentes</a:t>
            </a:r>
            <a:endParaRPr lang="en-US" sz="2800" dirty="0"/>
          </a:p>
        </p:txBody>
      </p:sp>
      <p:sp>
        <p:nvSpPr>
          <p:cNvPr id="3" name="Área Matemática"/>
          <p:cNvSpPr/>
          <p:nvPr/>
        </p:nvSpPr>
        <p:spPr>
          <a:xfrm>
            <a:off x="548640" y="1371600"/>
            <a:ext cx="1874520" cy="2194560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or Matemática"/>
          <p:cNvSpPr/>
          <p:nvPr/>
        </p:nvSpPr>
        <p:spPr>
          <a:xfrm>
            <a:off x="777240" y="1600200"/>
            <a:ext cx="292608" cy="292608"/>
          </a:xfrm>
          <a:prstGeom prst="ellipse">
            <a:avLst/>
          </a:prstGeom>
          <a:solidFill>
            <a:srgbClr val="1764B5"/>
          </a:solidFill>
          <a:ln w="12700">
            <a:solidFill>
              <a:srgbClr val="1764B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88720" y="157276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Matemática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488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711,2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803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34A57"/>
                </a:solidFill>
              </a:rPr>
              <a:t>nota mediana com 25 acertos</a:t>
            </a:r>
            <a:endParaRPr lang="en-US" sz="1200" dirty="0"/>
          </a:p>
        </p:txBody>
      </p:sp>
      <p:sp>
        <p:nvSpPr>
          <p:cNvPr id="8" name="Área Natureza"/>
          <p:cNvSpPr/>
          <p:nvPr/>
        </p:nvSpPr>
        <p:spPr>
          <a:xfrm>
            <a:off x="2606040" y="1371600"/>
            <a:ext cx="1874520" cy="2194560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or Natureza"/>
          <p:cNvSpPr/>
          <p:nvPr/>
        </p:nvSpPr>
        <p:spPr>
          <a:xfrm>
            <a:off x="2834640" y="1600200"/>
            <a:ext cx="292608" cy="292608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246120" y="157276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Natureza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21488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633,8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2834640" y="28803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34A57"/>
                </a:solidFill>
              </a:rPr>
              <a:t>nota mediana com 25 acertos</a:t>
            </a:r>
            <a:endParaRPr lang="en-US" sz="1200" dirty="0"/>
          </a:p>
        </p:txBody>
      </p:sp>
      <p:sp>
        <p:nvSpPr>
          <p:cNvPr id="13" name="Área Humanas"/>
          <p:cNvSpPr/>
          <p:nvPr/>
        </p:nvSpPr>
        <p:spPr>
          <a:xfrm>
            <a:off x="4663440" y="1371600"/>
            <a:ext cx="1874520" cy="2194560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Cor Humanas"/>
          <p:cNvSpPr/>
          <p:nvPr/>
        </p:nvSpPr>
        <p:spPr>
          <a:xfrm>
            <a:off x="4892040" y="1600200"/>
            <a:ext cx="292608" cy="292608"/>
          </a:xfrm>
          <a:prstGeom prst="ellipse">
            <a:avLst/>
          </a:prstGeom>
          <a:solidFill>
            <a:srgbClr val="B4542D"/>
          </a:solidFill>
          <a:ln w="12700">
            <a:solidFill>
              <a:srgbClr val="B4542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303520" y="157276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Humanas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92040" y="21488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603,1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4892040" y="28803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34A57"/>
                </a:solidFill>
              </a:rPr>
              <a:t>nota mediana com 25 acertos</a:t>
            </a:r>
            <a:endParaRPr lang="en-US" sz="1200" dirty="0"/>
          </a:p>
        </p:txBody>
      </p:sp>
      <p:sp>
        <p:nvSpPr>
          <p:cNvPr id="18" name="Área Linguagens"/>
          <p:cNvSpPr/>
          <p:nvPr/>
        </p:nvSpPr>
        <p:spPr>
          <a:xfrm>
            <a:off x="6720840" y="1371600"/>
            <a:ext cx="1874520" cy="2194560"/>
          </a:xfrm>
          <a:prstGeom prst="roundRect">
            <a:avLst>
              <a:gd name="adj" fmla="val 390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Cor Linguagens"/>
          <p:cNvSpPr/>
          <p:nvPr/>
        </p:nvSpPr>
        <p:spPr>
          <a:xfrm>
            <a:off x="6949440" y="1600200"/>
            <a:ext cx="292608" cy="292608"/>
          </a:xfrm>
          <a:prstGeom prst="ellipse">
            <a:avLst/>
          </a:prstGeom>
          <a:solidFill>
            <a:srgbClr val="7A4FA0"/>
          </a:solidFill>
          <a:ln w="12700">
            <a:solidFill>
              <a:srgbClr val="7A4FA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60920" y="157276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Linguagens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949440" y="21488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569,3</a:t>
            </a:r>
            <a:endParaRPr lang="en-US" sz="3600" dirty="0"/>
          </a:p>
        </p:txBody>
      </p:sp>
      <p:sp>
        <p:nvSpPr>
          <p:cNvPr id="22" name="Text 20"/>
          <p:cNvSpPr txBox="1"/>
          <p:nvPr/>
        </p:nvSpPr>
        <p:spPr>
          <a:xfrm>
            <a:off x="6949440" y="288036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34A57"/>
                </a:solidFill>
              </a:rPr>
              <a:t>nota mediana com 25 acertos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384048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Quem gabaritou Matemática em 2025 passou de 980,3. Em Linguagens, a maior nota do ano foi 794,5. A nota de uma área não se compara com a de outra pelo número de acertos.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Cada ano pede outro número de acertos</a:t>
            </a:r>
            <a:endParaRPr lang="en-US" sz="2800" dirty="0"/>
          </a:p>
        </p:txBody>
      </p:sp>
      <p:graphicFrame>
        <p:nvGraphicFramePr>
          <p:cNvPr id="3" name="700 por ano" descr=""/>
          <p:cNvGraphicFramePr/>
          <p:nvPr/>
        </p:nvGraphicFramePr>
        <p:xfrm>
          <a:off x="548640" y="1188720"/>
          <a:ext cx="80467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Quanto vale um acerto a mais</a:t>
            </a:r>
            <a:endParaRPr lang="en-US" sz="2800" dirty="0"/>
          </a:p>
        </p:txBody>
      </p:sp>
      <p:graphicFrame>
        <p:nvGraphicFramePr>
          <p:cNvPr id="3" name="Valor do acerto" descr=""/>
          <p:cNvGraphicFramePr/>
          <p:nvPr/>
        </p:nvGraphicFramePr>
        <p:xfrm>
          <a:off x="54864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Leitura"/>
          <p:cNvSpPr/>
          <p:nvPr/>
        </p:nvSpPr>
        <p:spPr>
          <a:xfrm>
            <a:off x="6217920" y="1371600"/>
            <a:ext cx="2377440" cy="292608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Explicação"/>
          <p:cNvSpPr txBox="1"/>
          <p:nvPr/>
        </p:nvSpPr>
        <p:spPr>
          <a:xfrm>
            <a:off x="6446520" y="1600200"/>
            <a:ext cx="19202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 acerto vale mais no começo e no fim. No meio da prova, muitas questões têm dificuldade parecida, e cada uma acrescenta pouco.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Mesmo total, até 196 pontos de diferença</a:t>
            </a:r>
            <a:endParaRPr lang="en-US" sz="2800" dirty="0"/>
          </a:p>
        </p:txBody>
      </p:sp>
      <p:graphicFrame>
        <p:nvGraphicFramePr>
          <p:cNvPr id="3" name="Coerência" descr=""/>
          <p:cNvGraphicFramePr/>
          <p:nvPr/>
        </p:nvGraphicFramePr>
        <p:xfrm>
          <a:off x="54864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Leitura"/>
          <p:cNvSpPr/>
          <p:nvPr/>
        </p:nvSpPr>
        <p:spPr>
          <a:xfrm>
            <a:off x="6217920" y="1371600"/>
            <a:ext cx="2377440" cy="292608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446520" y="1600200"/>
            <a:ext cx="19202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 TRI compara o conjunto de respostas com as curvas das 45 questões. Acertar as fáceis e errar as difíceis é o padrão de quem sabe o básico.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Três números por questão: a, b e c</a:t>
            </a:r>
            <a:endParaRPr lang="en-US" sz="2800" dirty="0"/>
          </a:p>
        </p:txBody>
      </p:sp>
      <p:sp>
        <p:nvSpPr>
          <p:cNvPr id="3" name="Parâmetro b"/>
          <p:cNvSpPr/>
          <p:nvPr/>
        </p:nvSpPr>
        <p:spPr>
          <a:xfrm>
            <a:off x="548640" y="1234440"/>
            <a:ext cx="2560320" cy="329184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Letra b"/>
          <p:cNvSpPr/>
          <p:nvPr/>
        </p:nvSpPr>
        <p:spPr>
          <a:xfrm>
            <a:off x="777240" y="1463040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chemeClr val="bg1"/>
                </a:solidFill>
              </a:rPr>
              <a:t>b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14630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Dificuldade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nota em que a chance de acerto fica no meio do caminho entre o chute e 100%.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6118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64B5"/>
                </a:solidFill>
              </a:rPr>
              <a:t>Questão 145: b = 476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764B5"/>
                </a:solidFill>
              </a:rPr>
              <a:t>Questão 160: b = 1049</a:t>
            </a:r>
            <a:endParaRPr lang="en-US" sz="1300" dirty="0"/>
          </a:p>
        </p:txBody>
      </p:sp>
      <p:sp>
        <p:nvSpPr>
          <p:cNvPr id="9" name="Parâmetro a"/>
          <p:cNvSpPr/>
          <p:nvPr/>
        </p:nvSpPr>
        <p:spPr>
          <a:xfrm>
            <a:off x="3291840" y="1234440"/>
            <a:ext cx="2560320" cy="329184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Letra a"/>
          <p:cNvSpPr/>
          <p:nvPr/>
        </p:nvSpPr>
        <p:spPr>
          <a:xfrm>
            <a:off x="3520440" y="1463040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chemeClr val="bg1"/>
                </a:solidFill>
              </a:rPr>
              <a:t>a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206240" y="14630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Discriminação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3520440" y="219456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Quanto a questão separa quem está um pouco abaixo de quem está um pouco acima do b.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36118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64B5"/>
                </a:solidFill>
              </a:rPr>
              <a:t>Questão 140: a = 3,47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764B5"/>
                </a:solidFill>
              </a:rPr>
              <a:t>Questão 160: a = 0,93</a:t>
            </a:r>
            <a:endParaRPr lang="en-US" sz="1300" dirty="0"/>
          </a:p>
        </p:txBody>
      </p:sp>
      <p:sp>
        <p:nvSpPr>
          <p:cNvPr id="15" name="Parâmetro c"/>
          <p:cNvSpPr/>
          <p:nvPr/>
        </p:nvSpPr>
        <p:spPr>
          <a:xfrm>
            <a:off x="6035040" y="1234440"/>
            <a:ext cx="2560320" cy="329184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Letra c"/>
          <p:cNvSpPr/>
          <p:nvPr/>
        </p:nvSpPr>
        <p:spPr>
          <a:xfrm>
            <a:off x="6263640" y="1463040"/>
            <a:ext cx="548640" cy="54864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6364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chemeClr val="bg1"/>
                </a:solidFill>
              </a:rPr>
              <a:t>c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6949440" y="14630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Acerto ao acaso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6263640" y="219456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chance de acerto de quem está muito abaixo do b. Não é 20% fixo.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263640" y="36118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64B5"/>
                </a:solidFill>
              </a:rPr>
              <a:t>Questão 145: c = 20%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764B5"/>
                </a:solidFill>
              </a:rPr>
              <a:t>Questão 140: c = 8%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Questão 140: quem sabe mais erra mais</a:t>
            </a:r>
            <a:endParaRPr lang="en-US" sz="2800" dirty="0"/>
          </a:p>
        </p:txBody>
      </p:sp>
      <p:graphicFrame>
        <p:nvGraphicFramePr>
          <p:cNvPr id="3" name="Curva Q140" descr=""/>
          <p:cNvGraphicFramePr/>
          <p:nvPr/>
        </p:nvGraphicFramePr>
        <p:xfrm>
          <a:off x="548640" y="1188720"/>
          <a:ext cx="54864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Leitura"/>
          <p:cNvSpPr/>
          <p:nvPr/>
        </p:nvSpPr>
        <p:spPr>
          <a:xfrm>
            <a:off x="6309360" y="1371600"/>
            <a:ext cx="2286000" cy="292608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537960" y="1600200"/>
            <a:ext cx="18288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9,3%</a:t>
            </a:r>
            <a:endParaRPr lang="en-US" sz="30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acertaram no geral. Perto de 675 pontos, só 3,1% acertaram. Perto de 315, 12,7% acertaram.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A mais errada não é a mais difícil</a:t>
            </a:r>
            <a:endParaRPr lang="en-US" sz="2800" dirty="0"/>
          </a:p>
        </p:txBody>
      </p:sp>
      <p:sp>
        <p:nvSpPr>
          <p:cNvPr id="3" name="Questão 140"/>
          <p:cNvSpPr/>
          <p:nvPr/>
        </p:nvSpPr>
        <p:spPr>
          <a:xfrm>
            <a:off x="548640" y="1280160"/>
            <a:ext cx="384048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Questão 140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B4542D"/>
                </a:solidFill>
              </a:rPr>
              <a:t>9,3%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34A57"/>
                </a:solidFill>
              </a:rPr>
              <a:t>acertaram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256032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879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2560320" y="27432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34A57"/>
                </a:solidFill>
              </a:rPr>
              <a:t>dificuldade (b)</a:t>
            </a:r>
            <a:endParaRPr lang="en-US" sz="1300" dirty="0"/>
          </a:p>
        </p:txBody>
      </p:sp>
      <p:sp>
        <p:nvSpPr>
          <p:cNvPr id="9" name="Questão 160"/>
          <p:cNvSpPr/>
          <p:nvPr/>
        </p:nvSpPr>
        <p:spPr>
          <a:xfrm>
            <a:off x="4663440" y="1280160"/>
            <a:ext cx="384048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37760" y="14630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Questão 160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937760" y="192024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764B5"/>
                </a:solidFill>
              </a:rPr>
              <a:t>15,0%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4937760" y="27432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34A57"/>
                </a:solidFill>
              </a:rPr>
              <a:t>acertaram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67512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1049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6675120" y="27432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34A57"/>
                </a:solidFill>
              </a:rPr>
              <a:t>dificuldade (b)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388620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140 teve menos acerto, mas a 160 está 170 pontos acima na escala. Taxa de acerto e dificuldade TRI são medidas diferentes: a taxa depende de quem fez a prova e das alternativas; o b diz em que nota a questão começa a ser acertada.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O chute não vale 20%</a:t>
            </a:r>
            <a:endParaRPr lang="en-US" sz="2800" dirty="0"/>
          </a:p>
        </p:txBody>
      </p:sp>
      <p:graphicFrame>
        <p:nvGraphicFramePr>
          <p:cNvPr id="3" name="Parâmetro c" descr=""/>
          <p:cNvGraphicFramePr/>
          <p:nvPr/>
        </p:nvGraphicFramePr>
        <p:xfrm>
          <a:off x="54864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Leitura"/>
          <p:cNvSpPr/>
          <p:nvPr/>
        </p:nvSpPr>
        <p:spPr>
          <a:xfrm>
            <a:off x="6217920" y="1371600"/>
            <a:ext cx="2377440" cy="292608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446520" y="1600200"/>
            <a:ext cx="19202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16%</a:t>
            </a:r>
            <a:endParaRPr lang="en-US" sz="30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é o c típico das 2.590 questões de 2012 a 2025. Em 431 delas fica abaixo de 10%, porque uma alternativa errada bem feita puxa o chute para ela.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Questões de proteção da nota 700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Em Matemática 2025, 10 questões foram acertadas por pelo menos 80% de quem tirou 700: 136, 145, 146, 147, 148, 151, 157, 163, 168, 179.</a:t>
            </a:r>
            <a:endParaRPr lang="en-US" sz="1500" dirty="0"/>
          </a:p>
        </p:txBody>
      </p:sp>
      <p:graphicFrame>
        <p:nvGraphicFramePr>
          <p:cNvPr id="4" name="Efeito da proteção" descr=""/>
          <p:cNvGraphicFramePr/>
          <p:nvPr/>
        </p:nvGraphicFramePr>
        <p:xfrm>
          <a:off x="548640" y="1874520"/>
          <a:ext cx="530352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Leitura"/>
          <p:cNvSpPr/>
          <p:nvPr/>
        </p:nvSpPr>
        <p:spPr>
          <a:xfrm>
            <a:off x="6217920" y="1965960"/>
            <a:ext cx="2377440" cy="256032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446520" y="2194560"/>
            <a:ext cx="1920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27 pontos</a:t>
            </a:r>
            <a:endParaRPr lang="en-US" sz="2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mais para quem acertou as 10, com o mesmo total de 22 acertos.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34 questões saíram da nota em 14 anos</a:t>
            </a:r>
            <a:endParaRPr lang="en-US" sz="2800" dirty="0"/>
          </a:p>
        </p:txBody>
      </p:sp>
      <p:sp>
        <p:nvSpPr>
          <p:cNvPr id="3" name="Ajuste estatístico"/>
          <p:cNvSpPr/>
          <p:nvPr/>
        </p:nvSpPr>
        <p:spPr>
          <a:xfrm>
            <a:off x="548640" y="1234440"/>
            <a:ext cx="3840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Ajuste estatístico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288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 programa que calcula a, b e c não chegou a valores estáveis.</a:t>
            </a:r>
            <a:endParaRPr lang="en-US" sz="1400" dirty="0"/>
          </a:p>
        </p:txBody>
      </p:sp>
      <p:sp>
        <p:nvSpPr>
          <p:cNvPr id="6" name="Questão que não separa"/>
          <p:cNvSpPr/>
          <p:nvPr/>
        </p:nvSpPr>
        <p:spPr>
          <a:xfrm>
            <a:off x="4663440" y="1234440"/>
            <a:ext cx="3840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4173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Questão que não separa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8288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Quem foi melhor no resto da prova não acertou mais essa questão.</a:t>
            </a:r>
            <a:endParaRPr lang="en-US" sz="1400" dirty="0"/>
          </a:p>
        </p:txBody>
      </p:sp>
      <p:sp>
        <p:nvSpPr>
          <p:cNvPr id="9" name="Já tinha sido exposta"/>
          <p:cNvSpPr/>
          <p:nvPr/>
        </p:nvSpPr>
        <p:spPr>
          <a:xfrm>
            <a:off x="548640" y="2834640"/>
            <a:ext cx="3840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0175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Já tinha sido exposta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4290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questão tinha aparecido antes em público.</a:t>
            </a:r>
            <a:endParaRPr lang="en-US" sz="1400" dirty="0"/>
          </a:p>
        </p:txBody>
      </p:sp>
      <p:sp>
        <p:nvSpPr>
          <p:cNvPr id="12" name="Anulada ou excluída"/>
          <p:cNvSpPr/>
          <p:nvPr/>
        </p:nvSpPr>
        <p:spPr>
          <a:xfrm>
            <a:off x="4663440" y="2834640"/>
            <a:ext cx="3840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37760" y="30175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Anulada ou excluída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34290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Decisão pedagógica, em geral problema no enunciado ou no gabarito.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Quatro regras para a prova, com número</a:t>
            </a:r>
            <a:endParaRPr lang="en-US" sz="2800" dirty="0"/>
          </a:p>
        </p:txBody>
      </p:sp>
      <p:sp>
        <p:nvSpPr>
          <p:cNvPr id="3" name="Número 1"/>
          <p:cNvSpPr/>
          <p:nvPr/>
        </p:nvSpPr>
        <p:spPr>
          <a:xfrm>
            <a:off x="548640" y="1261872"/>
            <a:ext cx="502920" cy="502920"/>
          </a:xfrm>
          <a:prstGeom prst="ellipse">
            <a:avLst/>
          </a:prstGeom>
          <a:solidFill>
            <a:srgbClr val="DAA017"/>
          </a:solidFill>
          <a:ln w="12700">
            <a:solidFill>
              <a:srgbClr val="DAA01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2618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18872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Primeira volta: só as que você resolve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No 2º dia são 90 questões em 5 horas, cerca de 3 minutos por questão.</a:t>
            </a:r>
            <a:endParaRPr lang="en-US" sz="1700" dirty="0"/>
          </a:p>
        </p:txBody>
      </p:sp>
      <p:sp>
        <p:nvSpPr>
          <p:cNvPr id="6" name="Número 2"/>
          <p:cNvSpPr/>
          <p:nvPr/>
        </p:nvSpPr>
        <p:spPr>
          <a:xfrm>
            <a:off x="548640" y="2130552"/>
            <a:ext cx="502920" cy="502920"/>
          </a:xfrm>
          <a:prstGeom prst="ellipse">
            <a:avLst/>
          </a:prstGeom>
          <a:solidFill>
            <a:srgbClr val="DAA017"/>
          </a:solidFill>
          <a:ln w="12700">
            <a:solidFill>
              <a:srgbClr val="DAA01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1305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05740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Confira as fáceis antes das difíceis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Com 15 acertos, quem acertou as fáceis ficou até 196 pontos acima.</a:t>
            </a:r>
            <a:endParaRPr lang="en-US" sz="1700" dirty="0"/>
          </a:p>
        </p:txBody>
      </p:sp>
      <p:sp>
        <p:nvSpPr>
          <p:cNvPr id="9" name="Número 3"/>
          <p:cNvSpPr/>
          <p:nvPr/>
        </p:nvSpPr>
        <p:spPr>
          <a:xfrm>
            <a:off x="548640" y="2999232"/>
            <a:ext cx="502920" cy="502920"/>
          </a:xfrm>
          <a:prstGeom prst="ellipse">
            <a:avLst/>
          </a:prstGeom>
          <a:solidFill>
            <a:srgbClr val="DAA017"/>
          </a:solidFill>
          <a:ln w="12700">
            <a:solidFill>
              <a:srgbClr val="DAA01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999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9260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Nenhuma em branco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Em branco é erro, e um acerto nunca deixa a nota menor do que um erro.</a:t>
            </a:r>
            <a:endParaRPr lang="en-US" sz="1700" dirty="0"/>
          </a:p>
        </p:txBody>
      </p:sp>
      <p:sp>
        <p:nvSpPr>
          <p:cNvPr id="12" name="Número 4"/>
          <p:cNvSpPr/>
          <p:nvPr/>
        </p:nvSpPr>
        <p:spPr>
          <a:xfrm>
            <a:off x="548640" y="3867912"/>
            <a:ext cx="502920" cy="502920"/>
          </a:xfrm>
          <a:prstGeom prst="ellipse">
            <a:avLst/>
          </a:prstGeom>
          <a:solidFill>
            <a:srgbClr val="DAA017"/>
          </a:solidFill>
          <a:ln w="12700">
            <a:solidFill>
              <a:srgbClr val="DAA01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8679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79476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Desconfie da alternativa óbvia nas difíceis</a:t>
            </a:r>
            <a:endParaRPr lang="en-US" sz="17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Na questão 140, quem sabia um pouco errou mais do que quem chutou.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18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Para continuar e citar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7680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E9EEF6"/>
                </a:solidFill>
              </a:rPr>
              <a:t>Tabelas completas, simulador com provas antigas e planilhas para baixar: profrafaelteixeira.com.br/raio-x-da-tri-do-enem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E9EEF6"/>
                </a:solidFill>
              </a:rPr>
              <a:t>Fonte: microdados do Enem 2012–2025 e ITENS_PROVA, INEP, aplicação principal.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E9EEF6"/>
                </a:solidFill>
              </a:rPr>
              <a:t>Como citar: Teixeira, Rafael. Raio-X da TRI do ENEM, dados de 2012 a 2025 a partir dos microdados do INEP.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io-X da TRI">
  <a:themeElements>
    <a:clrScheme name="Raio-X da TRI">
      <a:dk1>
        <a:srgbClr val="0A0A0A"/>
      </a:dk1>
      <a:lt1>
        <a:srgbClr val="FFFFFF"/>
      </a:lt1>
      <a:dk2>
        <a:srgbClr val="0B1F3B"/>
      </a:dk2>
      <a:lt2>
        <a:srgbClr val="F0EEE6"/>
      </a:lt2>
      <a:accent1>
        <a:srgbClr val="1764B5"/>
      </a:accent1>
      <a:accent2>
        <a:srgbClr val="DAA017"/>
      </a:accent2>
      <a:accent3>
        <a:srgbClr val="2E8B57"/>
      </a:accent3>
      <a:accent4>
        <a:srgbClr val="B4542D"/>
      </a:accent4>
      <a:accent5>
        <a:srgbClr val="7A4FA0"/>
      </a:accent5>
      <a:accent6>
        <a:srgbClr val="434A57"/>
      </a:accent6>
      <a:hlink>
        <a:srgbClr val="1764B5"/>
      </a:hlink>
      <a:folHlink>
        <a:srgbClr val="7A4FA0"/>
      </a:folHlink>
    </a:clrScheme>
    <a:fontScheme name="Raio-X da TRI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TRI do ENEM em uma aula</dc:title>
  <dc:subject>PptxGenJS Presentation</dc:subject>
  <dc:creator>Prof. Rafael Teixeira</dc:creator>
  <cp:lastModifiedBy>Prof. Rafael Teixeira</cp:lastModifiedBy>
  <cp:revision>1</cp:revision>
  <dcterms:created xsi:type="dcterms:W3CDTF">2026-10-26T08:59:46Z</dcterms:created>
  <dcterms:modified xsi:type="dcterms:W3CDTF">2026-10-26T08:59:46Z</dcterms:modified>
</cp:coreProperties>
</file>